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30" autoAdjust="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2AC1FAF-CEAE-4E14-82F4-82BA361BB43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AC1FAF-CEAE-4E14-82F4-82BA361BB43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AC1FAF-CEAE-4E14-82F4-82BA361BB43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AC1FAF-CEAE-4E14-82F4-82BA361BB4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36C62ED-998B-430A-AC03-0FE5006B1EB0}" type="datetimeFigureOut">
              <a:rPr lang="en-US" smtClean="0"/>
              <a:t>12/18/2015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AC1FAF-CEAE-4E14-82F4-82BA361BB43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36C62ED-998B-430A-AC03-0FE5006B1EB0}" type="datetimeFigureOut">
              <a:rPr lang="en-US" smtClean="0"/>
              <a:t>12/18/2015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2AC1FAF-CEAE-4E14-82F4-82BA361BB43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771"/>
            <a:ext cx="3352800" cy="740229"/>
          </a:xfrm>
        </p:spPr>
        <p:txBody>
          <a:bodyPr>
            <a:normAutofit/>
          </a:bodyPr>
          <a:lstStyle/>
          <a:p>
            <a:pPr algn="ctr"/>
            <a:r>
              <a:rPr lang="en-US" sz="1800" b="1" i="1" dirty="0" smtClean="0"/>
              <a:t>Cape Elizabeth Town Council Goals for 2016 </a:t>
            </a:r>
            <a:endParaRPr lang="en-US" sz="1800" b="1" i="1" dirty="0"/>
          </a:p>
        </p:txBody>
      </p:sp>
      <p:sp>
        <p:nvSpPr>
          <p:cNvPr id="3" name="Subtitle 2"/>
          <p:cNvSpPr>
            <a:spLocks noGrp="1"/>
          </p:cNvSpPr>
          <p:nvPr>
            <p:ph type="subTitle" idx="1"/>
          </p:nvPr>
        </p:nvSpPr>
        <p:spPr>
          <a:xfrm>
            <a:off x="533400" y="762000"/>
            <a:ext cx="3860183" cy="2808514"/>
          </a:xfrm>
        </p:spPr>
        <p:style>
          <a:lnRef idx="1">
            <a:schemeClr val="accent4"/>
          </a:lnRef>
          <a:fillRef idx="2">
            <a:schemeClr val="accent4"/>
          </a:fillRef>
          <a:effectRef idx="1">
            <a:schemeClr val="accent4"/>
          </a:effectRef>
          <a:fontRef idx="minor">
            <a:schemeClr val="dk1"/>
          </a:fontRef>
        </p:style>
        <p:txBody>
          <a:bodyPr>
            <a:noAutofit/>
          </a:bodyPr>
          <a:lstStyle/>
          <a:p>
            <a:pPr algn="l"/>
            <a:r>
              <a:rPr lang="en-US" sz="1400" b="1" i="1" dirty="0">
                <a:effectLst/>
              </a:rPr>
              <a:t>Ordinances and Policies </a:t>
            </a:r>
            <a:endParaRPr lang="en-US" sz="1400" i="1" dirty="0">
              <a:effectLst/>
            </a:endParaRPr>
          </a:p>
          <a:p>
            <a:pPr algn="l">
              <a:spcBef>
                <a:spcPts val="0"/>
              </a:spcBef>
            </a:pPr>
            <a:r>
              <a:rPr lang="en-US" sz="1000" dirty="0">
                <a:effectLst/>
              </a:rPr>
              <a:t>Develop a plan to update the Town’s Comprehensive Plan</a:t>
            </a:r>
          </a:p>
          <a:p>
            <a:pPr algn="l">
              <a:spcBef>
                <a:spcPts val="0"/>
              </a:spcBef>
            </a:pPr>
            <a:r>
              <a:rPr lang="en-US" sz="1000" dirty="0">
                <a:effectLst/>
              </a:rPr>
              <a:t>Take action on recommendations of the Senior Citizens Advisory Committee </a:t>
            </a:r>
          </a:p>
          <a:p>
            <a:pPr algn="l">
              <a:spcBef>
                <a:spcPts val="0"/>
              </a:spcBef>
            </a:pPr>
            <a:r>
              <a:rPr lang="en-US" sz="1000" dirty="0">
                <a:effectLst/>
              </a:rPr>
              <a:t>Review with the Cape Elizabeth School Board the Community Services Program and its oversight.</a:t>
            </a:r>
          </a:p>
          <a:p>
            <a:pPr algn="l">
              <a:spcBef>
                <a:spcPts val="0"/>
              </a:spcBef>
            </a:pPr>
            <a:r>
              <a:rPr lang="en-US" sz="1000" dirty="0">
                <a:effectLst/>
              </a:rPr>
              <a:t>Review the boards and commissions ordinance reviewing the terms of reference for all committees</a:t>
            </a:r>
          </a:p>
          <a:p>
            <a:pPr algn="l">
              <a:spcBef>
                <a:spcPts val="0"/>
              </a:spcBef>
            </a:pPr>
            <a:r>
              <a:rPr lang="en-US" sz="1000" dirty="0">
                <a:effectLst/>
              </a:rPr>
              <a:t>Consider a plan for 100% cell coverage for the community.</a:t>
            </a:r>
          </a:p>
          <a:p>
            <a:pPr algn="l">
              <a:spcBef>
                <a:spcPts val="0"/>
              </a:spcBef>
            </a:pPr>
            <a:r>
              <a:rPr lang="en-US" sz="1000" dirty="0">
                <a:effectLst/>
              </a:rPr>
              <a:t>Review all policies relating to archery hunting in the community.</a:t>
            </a:r>
          </a:p>
          <a:p>
            <a:pPr algn="l">
              <a:spcBef>
                <a:spcPts val="0"/>
              </a:spcBef>
            </a:pPr>
            <a:r>
              <a:rPr lang="en-US" sz="1000" dirty="0">
                <a:effectLst/>
              </a:rPr>
              <a:t>Update the sign ordinance.</a:t>
            </a:r>
          </a:p>
          <a:p>
            <a:pPr algn="l">
              <a:spcBef>
                <a:spcPts val="0"/>
              </a:spcBef>
            </a:pPr>
            <a:r>
              <a:rPr lang="en-US" sz="1000" dirty="0">
                <a:effectLst/>
              </a:rPr>
              <a:t>Update the Harbors Report originally prepared in the late 1980s.</a:t>
            </a:r>
          </a:p>
          <a:p>
            <a:pPr algn="l">
              <a:spcBef>
                <a:spcPts val="0"/>
              </a:spcBef>
            </a:pPr>
            <a:r>
              <a:rPr lang="en-US" sz="1000" dirty="0">
                <a:effectLst/>
              </a:rPr>
              <a:t>Receive a report on the firing range permit for the Spurwink Rod and Gun Club</a:t>
            </a:r>
          </a:p>
          <a:p>
            <a:pPr algn="l">
              <a:spcBef>
                <a:spcPts val="0"/>
              </a:spcBef>
            </a:pPr>
            <a:r>
              <a:rPr lang="en-US" sz="1000" dirty="0">
                <a:effectLst/>
              </a:rPr>
              <a:t>Review obstacles that detract from businesses locating in the town center zone. </a:t>
            </a:r>
          </a:p>
          <a:p>
            <a:endParaRPr lang="en-US" sz="1000" dirty="0"/>
          </a:p>
        </p:txBody>
      </p:sp>
      <p:sp>
        <p:nvSpPr>
          <p:cNvPr id="4" name="TextBox 3"/>
          <p:cNvSpPr txBox="1"/>
          <p:nvPr/>
        </p:nvSpPr>
        <p:spPr>
          <a:xfrm>
            <a:off x="4620986" y="152400"/>
            <a:ext cx="4446814" cy="280076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400" b="1" i="1" dirty="0"/>
              <a:t>Facilities and Property </a:t>
            </a:r>
            <a:endParaRPr lang="en-US" sz="1400" i="1" dirty="0"/>
          </a:p>
          <a:p>
            <a:r>
              <a:rPr lang="en-US" sz="1000" dirty="0"/>
              <a:t>Schedule a citizen vote on the report of the Solid Waste and Recycling Long Range Planning Committee.</a:t>
            </a:r>
          </a:p>
          <a:p>
            <a:r>
              <a:rPr lang="en-US" sz="1000" dirty="0"/>
              <a:t>Approve a plan to improve humidity control and update the chlorination system at the Donald Richards Community Pool.</a:t>
            </a:r>
          </a:p>
          <a:p>
            <a:r>
              <a:rPr lang="en-US" sz="1000" dirty="0"/>
              <a:t>Review and approve a conceptual plan for the bleacher area of Fort Williams Park.</a:t>
            </a:r>
          </a:p>
          <a:p>
            <a:r>
              <a:rPr lang="en-US" sz="1000" dirty="0"/>
              <a:t>Improve the pedestrian experience in the town center looking at speed limits, lighting and crosswalks.</a:t>
            </a:r>
          </a:p>
          <a:p>
            <a:r>
              <a:rPr lang="en-US" sz="1000" dirty="0"/>
              <a:t>Develop a plan to improve pedestrian access on Scott Dyer Road and to Fowler Road.</a:t>
            </a:r>
          </a:p>
          <a:p>
            <a:r>
              <a:rPr lang="en-US" sz="1000" dirty="0"/>
              <a:t>Develop a plan to beautify the town center including plantings, banners and other low cost initiatives.</a:t>
            </a:r>
          </a:p>
          <a:p>
            <a:r>
              <a:rPr lang="en-US" sz="1000" dirty="0"/>
              <a:t>Approve a plan for reuse of the former library building.</a:t>
            </a:r>
          </a:p>
          <a:p>
            <a:r>
              <a:rPr lang="en-US" sz="1000" dirty="0"/>
              <a:t>Develop a plan for the improvement of Hill Way. </a:t>
            </a:r>
            <a:endParaRPr lang="en-US" sz="1000" dirty="0" smtClean="0"/>
          </a:p>
          <a:p>
            <a:r>
              <a:rPr lang="en-US" sz="1000" dirty="0" smtClean="0">
                <a:solidFill>
                  <a:schemeClr val="tx1"/>
                </a:solidFill>
              </a:rPr>
              <a:t>Resolve in 2016 which paper streets shall be extended for an additional 20 years.</a:t>
            </a:r>
          </a:p>
          <a:p>
            <a:endParaRPr lang="en-US" sz="1000" dirty="0"/>
          </a:p>
          <a:p>
            <a:r>
              <a:rPr lang="en-US" sz="1200" dirty="0"/>
              <a:t> </a:t>
            </a:r>
          </a:p>
        </p:txBody>
      </p:sp>
      <p:sp>
        <p:nvSpPr>
          <p:cNvPr id="5" name="TextBox 4"/>
          <p:cNvSpPr txBox="1"/>
          <p:nvPr/>
        </p:nvSpPr>
        <p:spPr>
          <a:xfrm>
            <a:off x="533400" y="3626346"/>
            <a:ext cx="3860182" cy="3077766"/>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sz="1400" b="1" i="1" dirty="0">
                <a:solidFill>
                  <a:schemeClr val="bg1"/>
                </a:solidFill>
              </a:rPr>
              <a:t>Communication and Outreach </a:t>
            </a:r>
            <a:endParaRPr lang="en-US" sz="1400" i="1" dirty="0">
              <a:solidFill>
                <a:schemeClr val="bg1"/>
              </a:solidFill>
            </a:endParaRPr>
          </a:p>
          <a:p>
            <a:r>
              <a:rPr lang="en-US" sz="1000" dirty="0">
                <a:solidFill>
                  <a:schemeClr val="bg1"/>
                </a:solidFill>
              </a:rPr>
              <a:t>Conduct a citizen survey that benchmarks responses from other communities with Cape Elizabeth’s responses. </a:t>
            </a:r>
          </a:p>
          <a:p>
            <a:r>
              <a:rPr lang="en-US" sz="1000" dirty="0">
                <a:solidFill>
                  <a:schemeClr val="bg1"/>
                </a:solidFill>
              </a:rPr>
              <a:t>Provide regular updates to citizens via email.</a:t>
            </a:r>
          </a:p>
          <a:p>
            <a:r>
              <a:rPr lang="en-US" sz="1000" dirty="0">
                <a:solidFill>
                  <a:schemeClr val="bg1"/>
                </a:solidFill>
              </a:rPr>
              <a:t>Continue and expand citizen roundtables to gather citizen input and to encourage a dialogue as part of these </a:t>
            </a:r>
            <a:r>
              <a:rPr lang="en-US" sz="1000" dirty="0" smtClean="0">
                <a:solidFill>
                  <a:schemeClr val="bg1"/>
                </a:solidFill>
              </a:rPr>
              <a:t>roundtables</a:t>
            </a:r>
          </a:p>
          <a:p>
            <a:r>
              <a:rPr lang="en-US" sz="1000" dirty="0" smtClean="0">
                <a:solidFill>
                  <a:schemeClr val="bg1"/>
                </a:solidFill>
              </a:rPr>
              <a:t>Enhance board training and board goals setting .</a:t>
            </a:r>
            <a:endParaRPr lang="en-US" sz="1000" dirty="0">
              <a:solidFill>
                <a:schemeClr val="bg1"/>
              </a:solidFill>
            </a:endParaRPr>
          </a:p>
          <a:p>
            <a:r>
              <a:rPr lang="en-US" sz="1000" dirty="0">
                <a:solidFill>
                  <a:schemeClr val="bg1"/>
                </a:solidFill>
              </a:rPr>
              <a:t>Enhance communication with the school board with a meeting early in 2016. </a:t>
            </a:r>
          </a:p>
          <a:p>
            <a:r>
              <a:rPr lang="en-US" sz="1000" dirty="0">
                <a:solidFill>
                  <a:schemeClr val="bg1"/>
                </a:solidFill>
              </a:rPr>
              <a:t>Clarify roles and responsibilities for council review of the school budget.</a:t>
            </a:r>
          </a:p>
          <a:p>
            <a:r>
              <a:rPr lang="en-US" sz="1000" dirty="0">
                <a:solidFill>
                  <a:schemeClr val="bg1"/>
                </a:solidFill>
              </a:rPr>
              <a:t>Collaborate with local organizations seeking to enhance community livability including the Cape Elizabeth Land Trust the Cape Elizabeth Education Foundation, the Fort Williams Park Foundation, the Thomas Memorial Library Foundation and the Cape Farm Alliance. </a:t>
            </a:r>
          </a:p>
          <a:p>
            <a:r>
              <a:rPr lang="en-US" sz="1000" dirty="0">
                <a:solidFill>
                  <a:schemeClr val="bg1"/>
                </a:solidFill>
              </a:rPr>
              <a:t>Update the website for Portland Head Light</a:t>
            </a:r>
            <a:r>
              <a:rPr lang="en-US" sz="1000" dirty="0" smtClean="0">
                <a:solidFill>
                  <a:schemeClr val="bg1"/>
                </a:solidFill>
              </a:rPr>
              <a:t>.</a:t>
            </a:r>
          </a:p>
          <a:p>
            <a:r>
              <a:rPr lang="en-US" sz="1000" dirty="0" smtClean="0">
                <a:solidFill>
                  <a:schemeClr val="bg1"/>
                </a:solidFill>
              </a:rPr>
              <a:t>Recognize a citizen with the Ralph Gould Award </a:t>
            </a:r>
            <a:endParaRPr lang="en-US" sz="1000" dirty="0">
              <a:solidFill>
                <a:schemeClr val="bg1"/>
              </a:solidFill>
            </a:endParaRPr>
          </a:p>
          <a:p>
            <a:r>
              <a:rPr lang="en-US" sz="1000" dirty="0">
                <a:solidFill>
                  <a:schemeClr val="bg1"/>
                </a:solidFill>
              </a:rPr>
              <a:t>Engage with the State of Maine on issues relating to the state parks.</a:t>
            </a:r>
          </a:p>
          <a:p>
            <a:endParaRPr lang="en-US" sz="1000" dirty="0">
              <a:solidFill>
                <a:schemeClr val="tx1"/>
              </a:solidFill>
            </a:endParaRPr>
          </a:p>
        </p:txBody>
      </p:sp>
      <p:sp>
        <p:nvSpPr>
          <p:cNvPr id="6" name="TextBox 5"/>
          <p:cNvSpPr txBox="1"/>
          <p:nvPr/>
        </p:nvSpPr>
        <p:spPr>
          <a:xfrm>
            <a:off x="4620985" y="3031629"/>
            <a:ext cx="4446814" cy="169277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400" b="1" i="1" dirty="0" smtClean="0"/>
              <a:t>Budget and Finance </a:t>
            </a:r>
            <a:endParaRPr lang="en-US" sz="1400" i="1" dirty="0"/>
          </a:p>
          <a:p>
            <a:r>
              <a:rPr lang="en-US" sz="1000" dirty="0"/>
              <a:t>Clarify roles and responsibilities for council review of the school budget.</a:t>
            </a:r>
          </a:p>
          <a:p>
            <a:r>
              <a:rPr lang="en-US" sz="1000" dirty="0"/>
              <a:t>Provide a hold harmless provision in the adopted annual budget if the state school subsidy should fall short of the budgeted amount.</a:t>
            </a:r>
          </a:p>
          <a:p>
            <a:r>
              <a:rPr lang="en-US" sz="1000" dirty="0"/>
              <a:t>Review opportunities to provide additional revenue at Fort Williams Park.</a:t>
            </a:r>
          </a:p>
          <a:p>
            <a:r>
              <a:rPr lang="en-US" sz="1000" dirty="0"/>
              <a:t>Review revenues from sources other than the property tax.</a:t>
            </a:r>
          </a:p>
          <a:p>
            <a:r>
              <a:rPr lang="en-US" sz="1000" dirty="0"/>
              <a:t>Utilize a business model to review goals including looking at their costs, both direct and indirect and how costs will be paid for.</a:t>
            </a:r>
          </a:p>
          <a:p>
            <a:r>
              <a:rPr lang="en-US" sz="1000" dirty="0"/>
              <a:t>Seek opportunities for personnel sharing with neighboring communities.</a:t>
            </a:r>
          </a:p>
          <a:p>
            <a:endParaRPr lang="en-US" sz="1000" dirty="0"/>
          </a:p>
        </p:txBody>
      </p:sp>
      <p:sp>
        <p:nvSpPr>
          <p:cNvPr id="7" name="TextBox 6"/>
          <p:cNvSpPr txBox="1"/>
          <p:nvPr/>
        </p:nvSpPr>
        <p:spPr>
          <a:xfrm>
            <a:off x="4620986" y="4800600"/>
            <a:ext cx="4446813" cy="184665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400" b="1" i="1" dirty="0" smtClean="0">
                <a:solidFill>
                  <a:schemeClr val="tx1"/>
                </a:solidFill>
              </a:rPr>
              <a:t>Sustainability </a:t>
            </a:r>
            <a:endParaRPr lang="en-US" sz="1400" b="1" i="1" dirty="0">
              <a:solidFill>
                <a:schemeClr val="tx1"/>
              </a:solidFill>
            </a:endParaRPr>
          </a:p>
          <a:p>
            <a:r>
              <a:rPr lang="en-US" sz="1000" dirty="0">
                <a:solidFill>
                  <a:schemeClr val="tx1"/>
                </a:solidFill>
              </a:rPr>
              <a:t>Receive a report showing missing links in the cross town greenbelt trail and detailing other significant links to neighborhoods.</a:t>
            </a:r>
          </a:p>
          <a:p>
            <a:r>
              <a:rPr lang="en-US" sz="1000" dirty="0">
                <a:solidFill>
                  <a:schemeClr val="tx1"/>
                </a:solidFill>
              </a:rPr>
              <a:t>Review all uses of the greenbelt trail.</a:t>
            </a:r>
          </a:p>
          <a:p>
            <a:r>
              <a:rPr lang="en-US" sz="1000" dirty="0">
                <a:solidFill>
                  <a:schemeClr val="tx1"/>
                </a:solidFill>
              </a:rPr>
              <a:t>Consider allowing horses to use the greenbelt trails at all times.</a:t>
            </a:r>
          </a:p>
          <a:p>
            <a:r>
              <a:rPr lang="en-US" sz="1000" dirty="0" smtClean="0">
                <a:solidFill>
                  <a:schemeClr val="tx1"/>
                </a:solidFill>
              </a:rPr>
              <a:t>Consider </a:t>
            </a:r>
            <a:r>
              <a:rPr lang="en-US" sz="1000" dirty="0">
                <a:solidFill>
                  <a:schemeClr val="tx1"/>
                </a:solidFill>
              </a:rPr>
              <a:t>banning the use of all pesticides on town owned property.</a:t>
            </a:r>
          </a:p>
          <a:p>
            <a:r>
              <a:rPr lang="en-US" sz="1000" dirty="0">
                <a:solidFill>
                  <a:schemeClr val="tx1"/>
                </a:solidFill>
              </a:rPr>
              <a:t>Review renewable energy options including solar energy with a committee of interested citizens.</a:t>
            </a:r>
          </a:p>
          <a:p>
            <a:r>
              <a:rPr lang="en-US" sz="1000" dirty="0">
                <a:solidFill>
                  <a:schemeClr val="tx1"/>
                </a:solidFill>
              </a:rPr>
              <a:t>Consider banning all single use plastic bags in retail establishments.</a:t>
            </a:r>
          </a:p>
          <a:p>
            <a:r>
              <a:rPr lang="en-US" sz="1000" dirty="0" smtClean="0">
                <a:solidFill>
                  <a:schemeClr val="tx1"/>
                </a:solidFill>
              </a:rPr>
              <a:t>Receive information on </a:t>
            </a:r>
            <a:r>
              <a:rPr lang="en-US" sz="1000" dirty="0">
                <a:solidFill>
                  <a:schemeClr val="tx1"/>
                </a:solidFill>
              </a:rPr>
              <a:t>the use of aquaculture in our coastal waters. </a:t>
            </a:r>
          </a:p>
          <a:p>
            <a:endParaRPr lang="en-US" sz="1000" dirty="0"/>
          </a:p>
        </p:txBody>
      </p:sp>
    </p:spTree>
    <p:extLst>
      <p:ext uri="{BB962C8B-B14F-4D97-AF65-F5344CB8AC3E}">
        <p14:creationId xmlns:p14="http://schemas.microsoft.com/office/powerpoint/2010/main" val="2094496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TotalTime>
  <Words>596</Words>
  <Application>Microsoft Office PowerPoint</Application>
  <PresentationFormat>On-screen Show (4:3)</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Solstice</vt:lpstr>
      <vt:lpstr>Cape Elizabeth Town Council Goals for 2016 </vt:lpstr>
    </vt:vector>
  </TitlesOfParts>
  <Company>Town of Cape Elizabeth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Cape Elizabeth Town Council Goals for 2016</dc:title>
  <dc:creator>Michael McGovern</dc:creator>
  <cp:lastModifiedBy>Michael McGovern</cp:lastModifiedBy>
  <cp:revision>7</cp:revision>
  <cp:lastPrinted>2015-12-15T18:53:16Z</cp:lastPrinted>
  <dcterms:created xsi:type="dcterms:W3CDTF">2015-12-15T18:22:26Z</dcterms:created>
  <dcterms:modified xsi:type="dcterms:W3CDTF">2015-12-18T14:35:37Z</dcterms:modified>
</cp:coreProperties>
</file>